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flipH="1">
            <a:off x="8246400" y="5661233"/>
            <a:ext cx="897599" cy="1196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 flipH="1">
            <a:off x="8246400" y="5661166"/>
            <a:ext cx="897599" cy="11967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90525" y="3718840"/>
            <a:ext cx="8222100" cy="577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75500" y="1678033"/>
            <a:ext cx="8222100" cy="2618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75500" y="4406166"/>
            <a:ext cx="8222100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200"/>
            </a:lvl1pPr>
            <a:lvl2pPr>
              <a:spcBef>
                <a:spcPts val="0"/>
              </a:spcBef>
              <a:buSzPct val="100000"/>
              <a:defRPr sz="4200"/>
            </a:lvl2pPr>
            <a:lvl3pPr>
              <a:spcBef>
                <a:spcPts val="0"/>
              </a:spcBef>
              <a:buSzPct val="100000"/>
              <a:defRPr sz="4200"/>
            </a:lvl3pPr>
            <a:lvl4pPr>
              <a:spcBef>
                <a:spcPts val="0"/>
              </a:spcBef>
              <a:buSzPct val="100000"/>
              <a:defRPr sz="4200"/>
            </a:lvl4pPr>
            <a:lvl5pPr>
              <a:spcBef>
                <a:spcPts val="0"/>
              </a:spcBef>
              <a:buSzPct val="100000"/>
              <a:defRPr sz="4200"/>
            </a:lvl5pPr>
            <a:lvl6pPr>
              <a:spcBef>
                <a:spcPts val="0"/>
              </a:spcBef>
              <a:buSzPct val="100000"/>
              <a:defRPr sz="4200"/>
            </a:lvl6pPr>
            <a:lvl7pPr>
              <a:spcBef>
                <a:spcPts val="0"/>
              </a:spcBef>
              <a:buSzPct val="100000"/>
              <a:defRPr sz="4200"/>
            </a:lvl7pPr>
            <a:lvl8pPr>
              <a:spcBef>
                <a:spcPts val="0"/>
              </a:spcBef>
              <a:buSzPct val="100000"/>
              <a:defRPr sz="4200"/>
            </a:lvl8pPr>
            <a:lvl9pPr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flipH="1" rot="10800000">
            <a:off x="0" y="2247899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471900" y="984966"/>
            <a:ext cx="8222100" cy="102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71900" y="2558766"/>
            <a:ext cx="8222100" cy="361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 flipH="1" rot="10800000">
            <a:off x="0" y="2247899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471900" y="984966"/>
            <a:ext cx="8222100" cy="102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471900" y="2558767"/>
            <a:ext cx="3999899" cy="361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694250" y="2558767"/>
            <a:ext cx="3999899" cy="361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 flipH="1" rot="10800000">
            <a:off x="0" y="875099"/>
            <a:ext cx="9144000" cy="598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0" y="875133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 txBox="1"/>
          <p:nvPr>
            <p:ph type="title"/>
          </p:nvPr>
        </p:nvSpPr>
        <p:spPr>
          <a:xfrm>
            <a:off x="98250" y="21800"/>
            <a:ext cx="8826599" cy="8036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buSzPct val="100000"/>
              <a:defRPr sz="1800"/>
            </a:lvl4pPr>
            <a:lvl5pPr>
              <a:spcBef>
                <a:spcPts val="0"/>
              </a:spcBef>
              <a:buSzPct val="100000"/>
              <a:defRPr sz="1800"/>
            </a:lvl5pPr>
            <a:lvl6pPr>
              <a:spcBef>
                <a:spcPts val="0"/>
              </a:spcBef>
              <a:buSzPct val="100000"/>
              <a:defRPr sz="1800"/>
            </a:lvl6pPr>
            <a:lvl7pPr>
              <a:spcBef>
                <a:spcPts val="0"/>
              </a:spcBef>
              <a:buSzPct val="100000"/>
              <a:defRPr sz="1800"/>
            </a:lvl7pPr>
            <a:lvl8pPr>
              <a:spcBef>
                <a:spcPts val="0"/>
              </a:spcBef>
              <a:buSzPct val="100000"/>
              <a:defRPr sz="1800"/>
            </a:lvl8pPr>
            <a:lvl9pPr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/>
        </p:nvSpPr>
        <p:spPr>
          <a:xfrm flipH="1" rot="10800000">
            <a:off x="3276600" y="33"/>
            <a:ext cx="5867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/>
          <p:nvPr/>
        </p:nvSpPr>
        <p:spPr>
          <a:xfrm rot="-5400000">
            <a:off x="-98100" y="3374699"/>
            <a:ext cx="6858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226077" y="477066"/>
            <a:ext cx="2807999" cy="1271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226075" y="1954400"/>
            <a:ext cx="2807999" cy="421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490250" y="651000"/>
            <a:ext cx="6227100" cy="5454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6000"/>
            </a:lvl1pPr>
            <a:lvl2pPr>
              <a:spcBef>
                <a:spcPts val="0"/>
              </a:spcBef>
              <a:buSzPct val="100000"/>
              <a:defRPr sz="6000"/>
            </a:lvl2pPr>
            <a:lvl3pPr>
              <a:spcBef>
                <a:spcPts val="0"/>
              </a:spcBef>
              <a:buSzPct val="100000"/>
              <a:defRPr sz="6000"/>
            </a:lvl3pPr>
            <a:lvl4pPr>
              <a:spcBef>
                <a:spcPts val="0"/>
              </a:spcBef>
              <a:buSzPct val="100000"/>
              <a:defRPr sz="6000"/>
            </a:lvl4pPr>
            <a:lvl5pPr>
              <a:spcBef>
                <a:spcPts val="0"/>
              </a:spcBef>
              <a:buSzPct val="100000"/>
              <a:defRPr sz="6000"/>
            </a:lvl5pPr>
            <a:lvl6pPr>
              <a:spcBef>
                <a:spcPts val="0"/>
              </a:spcBef>
              <a:buSzPct val="100000"/>
              <a:defRPr sz="6000"/>
            </a:lvl6pPr>
            <a:lvl7pPr>
              <a:spcBef>
                <a:spcPts val="0"/>
              </a:spcBef>
              <a:buSzPct val="100000"/>
              <a:defRPr sz="6000"/>
            </a:lvl7pPr>
            <a:lvl8pPr>
              <a:spcBef>
                <a:spcPts val="0"/>
              </a:spcBef>
              <a:buSzPct val="100000"/>
              <a:defRPr sz="6000"/>
            </a:lvl8pPr>
            <a:lvl9pPr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 flipH="1">
            <a:off x="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 rot="5400000">
            <a:off x="1089324" y="3375050"/>
            <a:ext cx="68571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 txBox="1"/>
          <p:nvPr>
            <p:ph type="title"/>
          </p:nvPr>
        </p:nvSpPr>
        <p:spPr>
          <a:xfrm>
            <a:off x="265500" y="1644233"/>
            <a:ext cx="4045199" cy="197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subTitle"/>
          </p:nvPr>
        </p:nvSpPr>
        <p:spPr>
          <a:xfrm>
            <a:off x="265500" y="3705955"/>
            <a:ext cx="4045199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9" name="Shape 4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 flipH="1" rot="10800000">
            <a:off x="0" y="-100"/>
            <a:ext cx="9144000" cy="626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 flipH="1" rot="10800000">
            <a:off x="0" y="6163733"/>
            <a:ext cx="9144000" cy="98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57150" y="6262433"/>
            <a:ext cx="8381999" cy="595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71900" y="984966"/>
            <a:ext cx="8222100" cy="1023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71900" y="2558766"/>
            <a:ext cx="8222100" cy="361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8.png"/><Relationship Id="rId4" Type="http://schemas.openxmlformats.org/officeDocument/2006/relationships/image" Target="../media/image04.png"/><Relationship Id="rId5" Type="http://schemas.openxmlformats.org/officeDocument/2006/relationships/image" Target="../media/image05.png"/><Relationship Id="rId6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Relationship Id="rId4" Type="http://schemas.openxmlformats.org/officeDocument/2006/relationships/image" Target="../media/image09.png"/><Relationship Id="rId9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06.png"/><Relationship Id="rId7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Control System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390525" y="3718840"/>
            <a:ext cx="8222100" cy="577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All those cool looking wires and boxes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98250" y="21800"/>
            <a:ext cx="8826599" cy="803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Hey MJ, what’s a control system?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633" y="1184758"/>
            <a:ext cx="5118215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220100" y="1223700"/>
            <a:ext cx="3477300" cy="516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The thing that turns button presses into moving robot.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All FIRST control systems must have certain key components.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Basic understanding of how they are connected.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5097275" y="4601150"/>
            <a:ext cx="3228900" cy="299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Basic testing control system setup ^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98250" y="21800"/>
            <a:ext cx="8826599" cy="803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New v.s. Old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2623449"/>
            <a:ext cx="4564774" cy="27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275" y="2623450"/>
            <a:ext cx="4230681" cy="278167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/>
        </p:nvSpPr>
        <p:spPr>
          <a:xfrm>
            <a:off x="1892100" y="2165675"/>
            <a:ext cx="1057200" cy="39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/>
              <a:t>Old Junk: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5909300" y="2165675"/>
            <a:ext cx="1679400" cy="39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Fancy New Junk: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45805"/>
            <a:ext cx="9143999" cy="6012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98250" y="21800"/>
            <a:ext cx="8826599" cy="803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BRAIN!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979612"/>
            <a:ext cx="4762500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255300" y="1153275"/>
            <a:ext cx="3899999" cy="316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Know what some of those pins mean.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Important things: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Ethernet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Power Input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PWM Ports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Analog Ports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Reset Button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RSL (Robot Signal Light)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DIO (Digital Input/Output)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CAN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Stores and executes the robot code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Connected to everything else on the robot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98250" y="21800"/>
            <a:ext cx="8826599" cy="803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 need more power!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100" y="961875"/>
            <a:ext cx="4486900" cy="31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228900" y="961875"/>
            <a:ext cx="4260900" cy="3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Power for the robot is provided by a 12 volt motorcycle battery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All power is distributed through the PDB (Power Distribution Board)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The board has special ports for key components, such as the RoboRio and the VRM (voltage regulator module)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The robot can be shut down at any time by triggering the main breaker (that cool red button)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112" y="4131462"/>
            <a:ext cx="235267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114400" y="4283022"/>
            <a:ext cx="2671150" cy="208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7100" y="3257349"/>
            <a:ext cx="861378" cy="80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100" y="4903275"/>
            <a:ext cx="2555725" cy="255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type="title"/>
          </p:nvPr>
        </p:nvSpPr>
        <p:spPr>
          <a:xfrm>
            <a:off x="98250" y="21800"/>
            <a:ext cx="8826599" cy="803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Open The Floodgates!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162" y="965875"/>
            <a:ext cx="3933825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199" y="2928024"/>
            <a:ext cx="2471025" cy="24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0925" y="2928025"/>
            <a:ext cx="2513075" cy="25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/>
          <p:nvPr/>
        </p:nvSpPr>
        <p:spPr>
          <a:xfrm>
            <a:off x="5827975" y="2579450"/>
            <a:ext cx="1144500" cy="387299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6000" y="4386975"/>
            <a:ext cx="2471025" cy="24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2625" y="5169700"/>
            <a:ext cx="1688299" cy="168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5231475"/>
            <a:ext cx="2016000" cy="1655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96850" y="1065225"/>
            <a:ext cx="4192500" cy="321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RoboRio can only send low-voltage signals; many components require more power to function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Speed Controllers and Relays read a low-voltage signal from the RoboRio and “open the floodgates”, allowing power from the PDB to flow to a component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Relays: On/Reverse/Off;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Speed Controllers: anywhere in between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PWM (Pulse Width Modulation): not as complicated as it sounds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98250" y="21800"/>
            <a:ext cx="8826599" cy="803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But wait, MJ, how does the robot know what buttons I’m pressing?</a:t>
            </a: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18300" l="0" r="0" t="0"/>
          <a:stretch/>
        </p:blipFill>
        <p:spPr>
          <a:xfrm>
            <a:off x="5321025" y="1011775"/>
            <a:ext cx="3822975" cy="16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4">
            <a:alphaModFix/>
          </a:blip>
          <a:srcRect b="0" l="22269" r="0" t="0"/>
          <a:stretch/>
        </p:blipFill>
        <p:spPr>
          <a:xfrm>
            <a:off x="6285775" y="2722925"/>
            <a:ext cx="2796600" cy="202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7210150" y="3503016"/>
            <a:ext cx="572225" cy="43750"/>
          </a:xfrm>
          <a:custGeom>
            <a:pathLst>
              <a:path extrusionOk="0" h="1750" w="22889">
                <a:moveTo>
                  <a:pt x="0" y="1089"/>
                </a:moveTo>
                <a:cubicBezTo>
                  <a:pt x="3125" y="-997"/>
                  <a:pt x="7622" y="529"/>
                  <a:pt x="11268" y="1441"/>
                </a:cubicBezTo>
                <a:cubicBezTo>
                  <a:pt x="15032" y="2381"/>
                  <a:pt x="19008" y="737"/>
                  <a:pt x="22889" y="737"/>
                </a:cubicBezTo>
              </a:path>
            </a:pathLst>
          </a:cu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22" name="Shape 122"/>
          <p:cNvSpPr txBox="1"/>
          <p:nvPr/>
        </p:nvSpPr>
        <p:spPr>
          <a:xfrm>
            <a:off x="7703125" y="3398175"/>
            <a:ext cx="1029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4276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158475" y="1100450"/>
            <a:ext cx="4727399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The radio! (a wifi router)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The driver station connects to this router and communicates with it, sending and receiving information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It’s connected to the RoboRio via Ethernet cable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MAKE SURE IT IS PLUGGED IN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4050" y="4744776"/>
            <a:ext cx="3196748" cy="20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2124" y="4551171"/>
            <a:ext cx="3286074" cy="230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7">
            <a:alphaModFix/>
          </a:blip>
          <a:srcRect b="0" l="0" r="0" t="32194"/>
          <a:stretch/>
        </p:blipFill>
        <p:spPr>
          <a:xfrm>
            <a:off x="4259275" y="2745625"/>
            <a:ext cx="2030425" cy="19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98250" y="21800"/>
            <a:ext cx="8826599" cy="803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Let’s have a look at some of the components!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466600" y="1241300"/>
            <a:ext cx="8231399" cy="266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Hopefully future me has taken the liberty of acquiring some hardware to pass around.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marL="0" rtl="0">
              <a:spcBef>
                <a:spcPts val="0"/>
              </a:spcBef>
              <a:buNone/>
            </a:pPr>
            <a:r>
              <a:rPr lang="en"/>
              <a:t>When an interesting component reaches you, make the appropriate expression of awe as you are struck by the wonder of modern technology.</a:t>
            </a:r>
          </a:p>
          <a:p>
            <a:pPr indent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marL="0" rtl="0">
              <a:spcBef>
                <a:spcPts val="0"/>
              </a:spcBef>
              <a:buNone/>
            </a:pPr>
            <a:r>
              <a:rPr lang="en"/>
              <a:t>If future me has not acquired said hardware, please stand, give him a scornful glare of contempt, and silently file out of the room.</a:t>
            </a:r>
          </a:p>
          <a:p>
            <a:pPr indent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marL="0" rtl="0">
              <a:spcBef>
                <a:spcPts val="0"/>
              </a:spcBef>
              <a:buNone/>
            </a:pPr>
            <a:r>
              <a:rPr lang="en"/>
              <a:t>Most Importantly:</a:t>
            </a:r>
          </a:p>
          <a:p>
            <a:pPr indent="0" mar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 sz="3600"/>
              <a:t>Ask Questions!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